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851" r:id="rId2"/>
  </p:sldIdLst>
  <p:sldSz cx="9902825" cy="6858000"/>
  <p:notesSz cx="9856788" cy="6731000"/>
  <p:kinsoku lang="ja-JP" invalStChars="、。，．・：；？！゛゜ヽヾゝゞ々ー’”）〕］｝〉》」』】°′″℃¢％ぁぃぅぇぉっゃゅょゎァィゥェォッャュョヮヵヶ!%),.:;?]}｡｣､･ｧｨｩｪｫｬｭｮｯｰﾞﾟ" invalEndChars="‘“（〔［｛〈《「『【￥＄$([¥{｢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0">
          <p15:clr>
            <a:srgbClr val="A4A3A4"/>
          </p15:clr>
        </p15:guide>
        <p15:guide id="2" pos="31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681"/>
    <a:srgbClr val="714400"/>
    <a:srgbClr val="C0FEF9"/>
    <a:srgbClr val="FDA4B5"/>
    <a:srgbClr val="C1CEFF"/>
    <a:srgbClr val="A2FFA3"/>
    <a:srgbClr val="51D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186"/>
      </p:cViewPr>
      <p:guideLst>
        <p:guide orient="horz" pos="2160"/>
        <p:guide pos="311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498" y="-72"/>
      </p:cViewPr>
      <p:guideLst>
        <p:guide orient="horz" pos="2120"/>
        <p:guide pos="31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91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197225"/>
            <a:ext cx="7227888" cy="302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389" tIns="44893" rIns="91389" bIns="44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54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5150" y="506413"/>
            <a:ext cx="3646488" cy="25257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76155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-128"/>
        <a:ea typeface="細明朝体" charset="-128"/>
        <a:cs typeface="細明朝体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-128"/>
        <a:ea typeface="細明朝体" charset="-128"/>
        <a:cs typeface="細明朝体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-128"/>
        <a:ea typeface="細明朝体" charset="-128"/>
        <a:cs typeface="細明朝体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-128"/>
        <a:ea typeface="細明朝体" charset="-128"/>
        <a:cs typeface="細明朝体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-128"/>
        <a:ea typeface="細明朝体" charset="-128"/>
        <a:cs typeface="細明朝体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5800" y="588963"/>
            <a:ext cx="3406775" cy="2359025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450" y="3205163"/>
            <a:ext cx="7227888" cy="3254375"/>
          </a:xfrm>
          <a:noFill/>
          <a:ln w="9525"/>
        </p:spPr>
        <p:txBody>
          <a:bodyPr lIns="92341" tIns="46169" rIns="92341" bIns="46169"/>
          <a:lstStyle/>
          <a:p>
            <a:pPr eaLnBrk="1" hangingPunct="1"/>
            <a:endParaRPr lang="ja-JP" altLang="ja-JP" smtClean="0">
              <a:latin typeface="細明朝体"/>
              <a:ea typeface="細明朝体"/>
            </a:endParaRPr>
          </a:p>
        </p:txBody>
      </p:sp>
    </p:spTree>
    <p:extLst>
      <p:ext uri="{BB962C8B-B14F-4D97-AF65-F5344CB8AC3E}">
        <p14:creationId xmlns:p14="http://schemas.microsoft.com/office/powerpoint/2010/main" val="81713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6438" y="609600"/>
            <a:ext cx="2103437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1088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22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7613" y="1981200"/>
            <a:ext cx="41322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16925" cy="1143000"/>
          </a:xfrm>
          <a:prstGeom prst="rect">
            <a:avLst/>
          </a:prstGeom>
          <a:solidFill>
            <a:srgbClr val="00279F"/>
          </a:solidFill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16925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one</a:t>
            </a:r>
          </a:p>
          <a:p>
            <a:pPr lvl="1"/>
            <a:r>
              <a:rPr lang="en-US" altLang="ja-JP" smtClean="0"/>
              <a:t>two</a:t>
            </a:r>
          </a:p>
          <a:p>
            <a:pPr lvl="2"/>
            <a:r>
              <a:rPr lang="en-US" altLang="ja-JP" smtClean="0"/>
              <a:t>three</a:t>
            </a:r>
          </a:p>
          <a:p>
            <a:pPr lvl="3"/>
            <a:r>
              <a:rPr lang="en-US" altLang="ja-JP" smtClean="0"/>
              <a:t>four</a:t>
            </a:r>
          </a:p>
          <a:p>
            <a:pPr lvl="4"/>
            <a:r>
              <a:rPr lang="en-US" altLang="ja-JP" smtClean="0"/>
              <a:t>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60000"/>
        </a:spcBef>
        <a:spcAft>
          <a:spcPct val="0"/>
        </a:spcAft>
        <a:buClr>
          <a:schemeClr val="hlink"/>
        </a:buClr>
        <a:buSzPct val="100000"/>
        <a:buFont typeface="Monotype Sorts"/>
        <a:buChar char=""/>
        <a:defRPr kumimoji="1"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FF00"/>
        </a:buClr>
        <a:buSzPct val="100000"/>
        <a:buFont typeface="Monotype Sorts"/>
        <a:buChar char=""/>
        <a:defRPr kumimoji="1"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"/>
        <a:defRPr kumimoji="1"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FF00"/>
        </a:buClr>
        <a:buSzPct val="100000"/>
        <a:buFont typeface="Monotype Sorts"/>
        <a:buChar char=""/>
        <a:defRPr kumimoji="1"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"/>
        <a:defRPr kumimoji="1"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 pitchFamily="2" charset="2"/>
        <a:buChar char="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 pitchFamily="2" charset="2"/>
        <a:buChar char="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 pitchFamily="2" charset="2"/>
        <a:buChar char="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 pitchFamily="2" charset="2"/>
        <a:buChar char="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485900"/>
            <a:ext cx="9902825" cy="963930"/>
          </a:xfrm>
        </p:spPr>
        <p:txBody>
          <a:bodyPr/>
          <a:lstStyle/>
          <a:p>
            <a:pPr algn="just" eaLnBrk="1" hangingPunct="1"/>
            <a:r>
              <a:rPr lang="en-US" altLang="ja-JP" sz="2800" dirty="0" smtClean="0">
                <a:latin typeface="Century" pitchFamily="18" charset="0"/>
                <a:ea typeface="明朝"/>
                <a:cs typeface="明朝"/>
              </a:rPr>
              <a:t>Japanese TTS conversion; Formant synthesizer with control of prosodic features using generation process model.  </a:t>
            </a:r>
            <a:endParaRPr lang="ja-JP" altLang="en-US" sz="2800" dirty="0" smtClean="0">
              <a:latin typeface="Century" pitchFamily="18" charset="0"/>
              <a:ea typeface="明朝"/>
              <a:cs typeface="明朝"/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 flipH="1" flipV="1">
            <a:off x="0" y="4095750"/>
            <a:ext cx="457200" cy="95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rot="10800000" lIns="90487" tIns="44450" rIns="90487" bIns="44450"/>
          <a:lstStyle/>
          <a:p>
            <a:pPr>
              <a:lnSpc>
                <a:spcPct val="80000"/>
              </a:lnSpc>
              <a:spcBef>
                <a:spcPct val="60000"/>
              </a:spcBef>
              <a:buClr>
                <a:schemeClr val="hlink"/>
              </a:buClr>
              <a:buSzPct val="100000"/>
              <a:buFont typeface="Monotype Sorts"/>
              <a:buNone/>
            </a:pPr>
            <a:endParaRPr lang="ja-JP" altLang="ja-JP">
              <a:latin typeface="Helvetica" pitchFamily="34" charset="0"/>
              <a:ea typeface="Osaka"/>
              <a:cs typeface="Osaka"/>
            </a:endParaRPr>
          </a:p>
        </p:txBody>
      </p:sp>
      <p:graphicFrame>
        <p:nvGraphicFramePr>
          <p:cNvPr id="3074" name="Objec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98914"/>
              </p:ext>
            </p:extLst>
          </p:nvPr>
        </p:nvGraphicFramePr>
        <p:xfrm>
          <a:off x="3827462" y="3117278"/>
          <a:ext cx="135255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Packager Shell Object" showAsIcon="1" r:id="rId4" imgW="673920" imgH="723240" progId="Package">
                  <p:embed/>
                </p:oleObj>
              </mc:Choice>
              <mc:Fallback>
                <p:oleObj name="Packager Shell Object" showAsIcon="1" r:id="rId4" imgW="673920" imgH="723240" progId="Packag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2" y="3117278"/>
                        <a:ext cx="1352550" cy="145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ＭＳ 明朝" pitchFamily="1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ＭＳ 明朝" pitchFamily="17" charset="-128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6060</TotalTime>
  <Pages>76</Pages>
  <Words>16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ＭＳ 明朝</vt:lpstr>
      <vt:lpstr>Arial</vt:lpstr>
      <vt:lpstr>Century</vt:lpstr>
      <vt:lpstr>Helvetica</vt:lpstr>
      <vt:lpstr>明朝</vt:lpstr>
      <vt:lpstr>Monotype Sorts</vt:lpstr>
      <vt:lpstr>Osaka</vt:lpstr>
      <vt:lpstr>Times</vt:lpstr>
      <vt:lpstr>細明朝体</vt:lpstr>
      <vt:lpstr>Microsoft Office 98</vt:lpstr>
      <vt:lpstr>Packager Shell Object</vt:lpstr>
      <vt:lpstr>PowerPoint Presentation</vt:lpstr>
    </vt:vector>
  </TitlesOfParts>
  <Company>東京大学　大学院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REALIZATION OF  AN ADVANCED  SPOKEN DIALOGUE SYSTEM</dc:title>
  <dc:subject>ICSLP-1998, Sydney, Australia</dc:subject>
  <dc:creator>広瀬啓吉</dc:creator>
  <cp:keywords>OHP presentation</cp:keywords>
  <dc:description>981202 ICSLP-98 presentation</dc:description>
  <cp:lastModifiedBy>Carole</cp:lastModifiedBy>
  <cp:revision>249</cp:revision>
  <cp:lastPrinted>2000-10-26T13:05:25Z</cp:lastPrinted>
  <dcterms:created xsi:type="dcterms:W3CDTF">2000-10-26T07:09:15Z</dcterms:created>
  <dcterms:modified xsi:type="dcterms:W3CDTF">2018-06-30T10:52:03Z</dcterms:modified>
</cp:coreProperties>
</file>